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Slab Regular" charset="1" panose="00000000000000000000"/>
      <p:regular r:id="rId10"/>
    </p:embeddedFont>
    <p:embeddedFont>
      <p:font typeface="Roboto Slab Regular Bold" charset="1" panose="00000000000000000000"/>
      <p:regular r:id="rId11"/>
    </p:embeddedFont>
    <p:embeddedFont>
      <p:font typeface="Telegraf Medium" charset="1" panose="00000600000000000000"/>
      <p:regular r:id="rId12"/>
    </p:embeddedFont>
    <p:embeddedFont>
      <p:font typeface="Telegraf Medium Bold" charset="1" panose="00000900000000000000"/>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3.jpeg" Type="http://schemas.openxmlformats.org/officeDocument/2006/relationships/image"/><Relationship Id="rId8" Target="../media/image2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5.jpeg" Type="http://schemas.openxmlformats.org/officeDocument/2006/relationships/image"/><Relationship Id="rId7" Target="../media/image2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122295" y="0"/>
            <a:ext cx="13700777" cy="10287000"/>
          </a:xfrm>
          <a:custGeom>
            <a:avLst/>
            <a:gdLst/>
            <a:ahLst/>
            <a:cxnLst/>
            <a:rect r="r" b="b" t="t" l="l"/>
            <a:pathLst>
              <a:path h="10287000" w="13700777">
                <a:moveTo>
                  <a:pt x="0" y="0"/>
                </a:moveTo>
                <a:lnTo>
                  <a:pt x="13700777" y="0"/>
                </a:lnTo>
                <a:lnTo>
                  <a:pt x="13700777"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42850" y="-382854"/>
            <a:ext cx="12548964" cy="10860558"/>
          </a:xfrm>
          <a:custGeom>
            <a:avLst/>
            <a:gdLst/>
            <a:ahLst/>
            <a:cxnLst/>
            <a:rect r="r" b="b" t="t" l="l"/>
            <a:pathLst>
              <a:path h="10860558" w="12548964">
                <a:moveTo>
                  <a:pt x="0" y="0"/>
                </a:moveTo>
                <a:lnTo>
                  <a:pt x="12548965" y="0"/>
                </a:lnTo>
                <a:lnTo>
                  <a:pt x="12548965" y="10860559"/>
                </a:lnTo>
                <a:lnTo>
                  <a:pt x="0" y="10860559"/>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35956" y="-286779"/>
            <a:ext cx="12548964" cy="10860558"/>
          </a:xfrm>
          <a:custGeom>
            <a:avLst/>
            <a:gdLst/>
            <a:ahLst/>
            <a:cxnLst/>
            <a:rect r="r" b="b" t="t" l="l"/>
            <a:pathLst>
              <a:path h="10860558" w="12548964">
                <a:moveTo>
                  <a:pt x="0" y="0"/>
                </a:moveTo>
                <a:lnTo>
                  <a:pt x="12548964" y="0"/>
                </a:lnTo>
                <a:lnTo>
                  <a:pt x="12548964" y="10860558"/>
                </a:lnTo>
                <a:lnTo>
                  <a:pt x="0" y="108605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40545" y="-286779"/>
            <a:ext cx="12548964" cy="10860558"/>
          </a:xfrm>
          <a:custGeom>
            <a:avLst/>
            <a:gdLst/>
            <a:ahLst/>
            <a:cxnLst/>
            <a:rect r="r" b="b" t="t" l="l"/>
            <a:pathLst>
              <a:path h="10860558" w="12548964">
                <a:moveTo>
                  <a:pt x="0" y="0"/>
                </a:moveTo>
                <a:lnTo>
                  <a:pt x="12548964" y="0"/>
                </a:lnTo>
                <a:lnTo>
                  <a:pt x="12548964" y="10860558"/>
                </a:lnTo>
                <a:lnTo>
                  <a:pt x="0" y="108605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743461" y="7888366"/>
            <a:ext cx="3393065" cy="3084604"/>
          </a:xfrm>
          <a:custGeom>
            <a:avLst/>
            <a:gdLst/>
            <a:ahLst/>
            <a:cxnLst/>
            <a:rect r="r" b="b" t="t" l="l"/>
            <a:pathLst>
              <a:path h="3084604" w="3393065">
                <a:moveTo>
                  <a:pt x="0" y="0"/>
                </a:moveTo>
                <a:lnTo>
                  <a:pt x="3393064" y="0"/>
                </a:lnTo>
                <a:lnTo>
                  <a:pt x="3393064" y="3084605"/>
                </a:lnTo>
                <a:lnTo>
                  <a:pt x="0" y="30846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72710" y="455337"/>
            <a:ext cx="2994598" cy="1792316"/>
          </a:xfrm>
          <a:custGeom>
            <a:avLst/>
            <a:gdLst/>
            <a:ahLst/>
            <a:cxnLst/>
            <a:rect r="r" b="b" t="t" l="l"/>
            <a:pathLst>
              <a:path h="1792316" w="2994598">
                <a:moveTo>
                  <a:pt x="0" y="0"/>
                </a:moveTo>
                <a:lnTo>
                  <a:pt x="2994598" y="0"/>
                </a:lnTo>
                <a:lnTo>
                  <a:pt x="2994598" y="1792315"/>
                </a:lnTo>
                <a:lnTo>
                  <a:pt x="0" y="1792315"/>
                </a:lnTo>
                <a:lnTo>
                  <a:pt x="0" y="0"/>
                </a:lnTo>
                <a:close/>
              </a:path>
            </a:pathLst>
          </a:custGeom>
          <a:blipFill>
            <a:blip r:embed="rId9"/>
            <a:stretch>
              <a:fillRect l="0" t="0" r="0" b="0"/>
            </a:stretch>
          </a:blipFill>
        </p:spPr>
      </p:sp>
      <p:sp>
        <p:nvSpPr>
          <p:cNvPr name="TextBox 8" id="8"/>
          <p:cNvSpPr txBox="true"/>
          <p:nvPr/>
        </p:nvSpPr>
        <p:spPr>
          <a:xfrm rot="0">
            <a:off x="1028700" y="3077860"/>
            <a:ext cx="6350810" cy="4082006"/>
          </a:xfrm>
          <a:prstGeom prst="rect">
            <a:avLst/>
          </a:prstGeom>
        </p:spPr>
        <p:txBody>
          <a:bodyPr anchor="t" rtlCol="false" tIns="0" lIns="0" bIns="0" rIns="0">
            <a:spAutoFit/>
          </a:bodyPr>
          <a:lstStyle/>
          <a:p>
            <a:pPr>
              <a:lnSpc>
                <a:spcPts val="7936"/>
              </a:lnSpc>
            </a:pPr>
            <a:r>
              <a:rPr lang="en-US" sz="7936">
                <a:solidFill>
                  <a:srgbClr val="FF66C4"/>
                </a:solidFill>
                <a:latin typeface="DM Sans Bold"/>
              </a:rPr>
              <a:t>ADVANCED CCTV ANALYTICS SOLUTION</a:t>
            </a:r>
          </a:p>
        </p:txBody>
      </p:sp>
      <p:sp>
        <p:nvSpPr>
          <p:cNvPr name="TextBox 9" id="9"/>
          <p:cNvSpPr txBox="true"/>
          <p:nvPr/>
        </p:nvSpPr>
        <p:spPr>
          <a:xfrm rot="0">
            <a:off x="972710" y="9101241"/>
            <a:ext cx="5395380" cy="380792"/>
          </a:xfrm>
          <a:prstGeom prst="rect">
            <a:avLst/>
          </a:prstGeom>
        </p:spPr>
        <p:txBody>
          <a:bodyPr anchor="t" rtlCol="false" tIns="0" lIns="0" bIns="0" rIns="0">
            <a:spAutoFit/>
          </a:bodyPr>
          <a:lstStyle/>
          <a:p>
            <a:pPr>
              <a:lnSpc>
                <a:spcPts val="2991"/>
              </a:lnSpc>
            </a:pPr>
            <a:r>
              <a:rPr lang="en-US" sz="2991">
                <a:solidFill>
                  <a:srgbClr val="DBDBDB"/>
                </a:solidFill>
                <a:latin typeface="Roboto Slab Regular Bold"/>
              </a:rPr>
              <a:t>Team Name : Great Eye</a:t>
            </a:r>
          </a:p>
        </p:txBody>
      </p:sp>
      <p:sp>
        <p:nvSpPr>
          <p:cNvPr name="TextBox 10" id="10"/>
          <p:cNvSpPr txBox="true"/>
          <p:nvPr/>
        </p:nvSpPr>
        <p:spPr>
          <a:xfrm rot="0">
            <a:off x="1028700" y="7217016"/>
            <a:ext cx="5395380" cy="320467"/>
          </a:xfrm>
          <a:prstGeom prst="rect">
            <a:avLst/>
          </a:prstGeom>
        </p:spPr>
        <p:txBody>
          <a:bodyPr anchor="t" rtlCol="false" tIns="0" lIns="0" bIns="0" rIns="0">
            <a:spAutoFit/>
          </a:bodyPr>
          <a:lstStyle/>
          <a:p>
            <a:pPr>
              <a:lnSpc>
                <a:spcPts val="2491"/>
              </a:lnSpc>
            </a:pPr>
            <a:r>
              <a:rPr lang="en-US" sz="2491">
                <a:solidFill>
                  <a:srgbClr val="DBDBDB"/>
                </a:solidFill>
                <a:latin typeface="Roboto Slab Regular Bold"/>
              </a:rPr>
              <a:t>PS CODE: KVH-009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807213">
            <a:off x="8281025" y="-1355149"/>
            <a:ext cx="10718337" cy="19718290"/>
            <a:chOff x="0" y="0"/>
            <a:chExt cx="2822936" cy="5193294"/>
          </a:xfrm>
        </p:grpSpPr>
        <p:sp>
          <p:nvSpPr>
            <p:cNvPr name="Freeform 3" id="3"/>
            <p:cNvSpPr/>
            <p:nvPr/>
          </p:nvSpPr>
          <p:spPr>
            <a:xfrm flipH="false" flipV="false" rot="0">
              <a:off x="0" y="0"/>
              <a:ext cx="2822936" cy="5193295"/>
            </a:xfrm>
            <a:custGeom>
              <a:avLst/>
              <a:gdLst/>
              <a:ahLst/>
              <a:cxnLst/>
              <a:rect r="r" b="b" t="t" l="l"/>
              <a:pathLst>
                <a:path h="5193295" w="2822936">
                  <a:moveTo>
                    <a:pt x="0" y="0"/>
                  </a:moveTo>
                  <a:lnTo>
                    <a:pt x="2822936" y="0"/>
                  </a:lnTo>
                  <a:lnTo>
                    <a:pt x="2822936" y="5193295"/>
                  </a:lnTo>
                  <a:lnTo>
                    <a:pt x="0" y="5193295"/>
                  </a:lnTo>
                  <a:close/>
                </a:path>
              </a:pathLst>
            </a:custGeom>
            <a:solidFill>
              <a:srgbClr val="CB6CE6">
                <a:alpha val="69804"/>
              </a:srgbClr>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1807213">
            <a:off x="9361314" y="-1210598"/>
            <a:ext cx="10718337" cy="19718290"/>
            <a:chOff x="0" y="0"/>
            <a:chExt cx="2822936" cy="5193294"/>
          </a:xfrm>
        </p:grpSpPr>
        <p:sp>
          <p:nvSpPr>
            <p:cNvPr name="Freeform 6" id="6"/>
            <p:cNvSpPr/>
            <p:nvPr/>
          </p:nvSpPr>
          <p:spPr>
            <a:xfrm flipH="false" flipV="false" rot="0">
              <a:off x="0" y="0"/>
              <a:ext cx="2822936" cy="5193295"/>
            </a:xfrm>
            <a:custGeom>
              <a:avLst/>
              <a:gdLst/>
              <a:ahLst/>
              <a:cxnLst/>
              <a:rect r="r" b="b" t="t" l="l"/>
              <a:pathLst>
                <a:path h="5193295" w="2822936">
                  <a:moveTo>
                    <a:pt x="0" y="0"/>
                  </a:moveTo>
                  <a:lnTo>
                    <a:pt x="2822936" y="0"/>
                  </a:lnTo>
                  <a:lnTo>
                    <a:pt x="2822936" y="5193295"/>
                  </a:lnTo>
                  <a:lnTo>
                    <a:pt x="0" y="5193295"/>
                  </a:lnTo>
                  <a:close/>
                </a:path>
              </a:pathLst>
            </a:custGeom>
            <a:solidFill>
              <a:srgbClr val="CB6CE6"/>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8" id="8"/>
          <p:cNvGrpSpPr>
            <a:grpSpLocks noChangeAspect="true"/>
          </p:cNvGrpSpPr>
          <p:nvPr/>
        </p:nvGrpSpPr>
        <p:grpSpPr>
          <a:xfrm rot="0">
            <a:off x="5137462" y="3455400"/>
            <a:ext cx="6058479" cy="5246370"/>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46" t="0" r="-14946" b="0"/>
              </a:stretch>
            </a:blipFill>
          </p:spPr>
        </p:sp>
      </p:grpSp>
      <p:sp>
        <p:nvSpPr>
          <p:cNvPr name="Freeform 10" id="10"/>
          <p:cNvSpPr/>
          <p:nvPr/>
        </p:nvSpPr>
        <p:spPr>
          <a:xfrm flipH="false" flipV="false" rot="0">
            <a:off x="-133496" y="4054622"/>
            <a:ext cx="3762044" cy="3762044"/>
          </a:xfrm>
          <a:custGeom>
            <a:avLst/>
            <a:gdLst/>
            <a:ahLst/>
            <a:cxnLst/>
            <a:rect r="r" b="b" t="t" l="l"/>
            <a:pathLst>
              <a:path h="3762044" w="3762044">
                <a:moveTo>
                  <a:pt x="0" y="0"/>
                </a:moveTo>
                <a:lnTo>
                  <a:pt x="3762044" y="0"/>
                </a:lnTo>
                <a:lnTo>
                  <a:pt x="3762044" y="3762044"/>
                </a:lnTo>
                <a:lnTo>
                  <a:pt x="0" y="3762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a:grpSpLocks noChangeAspect="true"/>
          </p:cNvGrpSpPr>
          <p:nvPr/>
        </p:nvGrpSpPr>
        <p:grpSpPr>
          <a:xfrm rot="0">
            <a:off x="375134" y="736965"/>
            <a:ext cx="6058479" cy="5246370"/>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14946" t="0" r="-14946" b="0"/>
              </a:stretch>
            </a:blipFill>
          </p:spPr>
        </p:sp>
      </p:grpSp>
      <p:sp>
        <p:nvSpPr>
          <p:cNvPr name="AutoShape 13" id="13"/>
          <p:cNvSpPr/>
          <p:nvPr/>
        </p:nvSpPr>
        <p:spPr>
          <a:xfrm flipV="true">
            <a:off x="11628766" y="6516570"/>
            <a:ext cx="5630501" cy="19050"/>
          </a:xfrm>
          <a:prstGeom prst="line">
            <a:avLst/>
          </a:prstGeom>
          <a:ln cap="flat" w="19050">
            <a:solidFill>
              <a:srgbClr val="000000"/>
            </a:solidFill>
            <a:prstDash val="solid"/>
            <a:headEnd type="none" len="sm" w="sm"/>
            <a:tailEnd type="none" len="sm" w="sm"/>
          </a:ln>
        </p:spPr>
      </p:sp>
      <p:sp>
        <p:nvSpPr>
          <p:cNvPr name="AutoShape 14" id="14"/>
          <p:cNvSpPr/>
          <p:nvPr/>
        </p:nvSpPr>
        <p:spPr>
          <a:xfrm flipV="true">
            <a:off x="11628766" y="7440362"/>
            <a:ext cx="5630501" cy="19050"/>
          </a:xfrm>
          <a:prstGeom prst="line">
            <a:avLst/>
          </a:prstGeom>
          <a:ln cap="flat" w="19050">
            <a:solidFill>
              <a:srgbClr val="000000"/>
            </a:solidFill>
            <a:prstDash val="solid"/>
            <a:headEnd type="none" len="sm" w="sm"/>
            <a:tailEnd type="none" len="sm" w="sm"/>
          </a:ln>
        </p:spPr>
      </p:sp>
      <p:sp>
        <p:nvSpPr>
          <p:cNvPr name="AutoShape 15" id="15"/>
          <p:cNvSpPr/>
          <p:nvPr/>
        </p:nvSpPr>
        <p:spPr>
          <a:xfrm flipV="true">
            <a:off x="11628766" y="8364155"/>
            <a:ext cx="5630501" cy="19050"/>
          </a:xfrm>
          <a:prstGeom prst="line">
            <a:avLst/>
          </a:prstGeom>
          <a:ln cap="flat" w="19050">
            <a:solidFill>
              <a:srgbClr val="000000"/>
            </a:solidFill>
            <a:prstDash val="solid"/>
            <a:headEnd type="none" len="sm" w="sm"/>
            <a:tailEnd type="none" len="sm" w="sm"/>
          </a:ln>
        </p:spPr>
      </p:sp>
      <p:sp>
        <p:nvSpPr>
          <p:cNvPr name="AutoShape 16" id="16"/>
          <p:cNvSpPr/>
          <p:nvPr/>
        </p:nvSpPr>
        <p:spPr>
          <a:xfrm flipV="true">
            <a:off x="11628766" y="9229725"/>
            <a:ext cx="5630501" cy="19050"/>
          </a:xfrm>
          <a:prstGeom prst="line">
            <a:avLst/>
          </a:prstGeom>
          <a:ln cap="flat" w="19050">
            <a:solidFill>
              <a:srgbClr val="000000"/>
            </a:solidFill>
            <a:prstDash val="solid"/>
            <a:headEnd type="none" len="sm" w="sm"/>
            <a:tailEnd type="none" len="sm" w="sm"/>
          </a:ln>
        </p:spPr>
      </p:sp>
      <p:sp>
        <p:nvSpPr>
          <p:cNvPr name="AutoShape 17" id="17"/>
          <p:cNvSpPr/>
          <p:nvPr/>
        </p:nvSpPr>
        <p:spPr>
          <a:xfrm flipV="true">
            <a:off x="11628766" y="5668977"/>
            <a:ext cx="5630501" cy="19050"/>
          </a:xfrm>
          <a:prstGeom prst="line">
            <a:avLst/>
          </a:prstGeom>
          <a:ln cap="flat" w="19050">
            <a:solidFill>
              <a:srgbClr val="000000"/>
            </a:solidFill>
            <a:prstDash val="solid"/>
            <a:headEnd type="none" len="sm" w="sm"/>
            <a:tailEnd type="none" len="sm" w="sm"/>
          </a:ln>
        </p:spPr>
      </p:sp>
      <p:sp>
        <p:nvSpPr>
          <p:cNvPr name="AutoShape 18" id="18"/>
          <p:cNvSpPr/>
          <p:nvPr/>
        </p:nvSpPr>
        <p:spPr>
          <a:xfrm flipV="true">
            <a:off x="11628766" y="4859484"/>
            <a:ext cx="5630501" cy="19050"/>
          </a:xfrm>
          <a:prstGeom prst="line">
            <a:avLst/>
          </a:prstGeom>
          <a:ln cap="flat" w="19050">
            <a:solidFill>
              <a:srgbClr val="000000"/>
            </a:solidFill>
            <a:prstDash val="solid"/>
            <a:headEnd type="none" len="sm" w="sm"/>
            <a:tailEnd type="none" len="sm" w="sm"/>
          </a:ln>
        </p:spPr>
      </p:sp>
      <p:sp>
        <p:nvSpPr>
          <p:cNvPr name="Freeform 19" id="19"/>
          <p:cNvSpPr/>
          <p:nvPr/>
        </p:nvSpPr>
        <p:spPr>
          <a:xfrm flipH="false" flipV="false" rot="0">
            <a:off x="11469089" y="1101806"/>
            <a:ext cx="1679387" cy="2258344"/>
          </a:xfrm>
          <a:custGeom>
            <a:avLst/>
            <a:gdLst/>
            <a:ahLst/>
            <a:cxnLst/>
            <a:rect r="r" b="b" t="t" l="l"/>
            <a:pathLst>
              <a:path h="2258344" w="1679387">
                <a:moveTo>
                  <a:pt x="0" y="0"/>
                </a:moveTo>
                <a:lnTo>
                  <a:pt x="1679387" y="0"/>
                </a:lnTo>
                <a:lnTo>
                  <a:pt x="1679387" y="2258344"/>
                </a:lnTo>
                <a:lnTo>
                  <a:pt x="0" y="2258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1985069" y="1744869"/>
            <a:ext cx="5274231" cy="1704915"/>
          </a:xfrm>
          <a:prstGeom prst="rect">
            <a:avLst/>
          </a:prstGeom>
        </p:spPr>
        <p:txBody>
          <a:bodyPr anchor="t" rtlCol="false" tIns="0" lIns="0" bIns="0" rIns="0">
            <a:spAutoFit/>
          </a:bodyPr>
          <a:lstStyle/>
          <a:p>
            <a:pPr algn="r">
              <a:lnSpc>
                <a:spcPts val="6591"/>
              </a:lnSpc>
            </a:pPr>
            <a:r>
              <a:rPr lang="en-US" sz="6591">
                <a:solidFill>
                  <a:srgbClr val="000000"/>
                </a:solidFill>
                <a:latin typeface="DM Sans Bold"/>
              </a:rPr>
              <a:t>TABLE OF</a:t>
            </a:r>
          </a:p>
          <a:p>
            <a:pPr algn="r">
              <a:lnSpc>
                <a:spcPts val="6591"/>
              </a:lnSpc>
            </a:pPr>
            <a:r>
              <a:rPr lang="en-US" sz="6591">
                <a:solidFill>
                  <a:srgbClr val="000000"/>
                </a:solidFill>
                <a:latin typeface="DM Sans Bold"/>
              </a:rPr>
              <a:t>CONTENT</a:t>
            </a:r>
          </a:p>
        </p:txBody>
      </p:sp>
      <p:sp>
        <p:nvSpPr>
          <p:cNvPr name="TextBox 21" id="21"/>
          <p:cNvSpPr txBox="true"/>
          <p:nvPr/>
        </p:nvSpPr>
        <p:spPr>
          <a:xfrm rot="0">
            <a:off x="16123406" y="5773752"/>
            <a:ext cx="1135894" cy="647568"/>
          </a:xfrm>
          <a:prstGeom prst="rect">
            <a:avLst/>
          </a:prstGeom>
        </p:spPr>
        <p:txBody>
          <a:bodyPr anchor="t" rtlCol="false" tIns="0" lIns="0" bIns="0" rIns="0">
            <a:spAutoFit/>
          </a:bodyPr>
          <a:lstStyle/>
          <a:p>
            <a:pPr algn="r">
              <a:lnSpc>
                <a:spcPts val="4799"/>
              </a:lnSpc>
            </a:pPr>
            <a:r>
              <a:rPr lang="en-US" sz="3999">
                <a:solidFill>
                  <a:srgbClr val="000000"/>
                </a:solidFill>
                <a:latin typeface="Telegraf Medium Bold"/>
              </a:rPr>
              <a:t>03</a:t>
            </a:r>
          </a:p>
        </p:txBody>
      </p:sp>
      <p:sp>
        <p:nvSpPr>
          <p:cNvPr name="TextBox 22" id="22"/>
          <p:cNvSpPr txBox="true"/>
          <p:nvPr/>
        </p:nvSpPr>
        <p:spPr>
          <a:xfrm rot="0">
            <a:off x="12899367" y="5935644"/>
            <a:ext cx="3063870" cy="371475"/>
          </a:xfrm>
          <a:prstGeom prst="rect">
            <a:avLst/>
          </a:prstGeom>
        </p:spPr>
        <p:txBody>
          <a:bodyPr anchor="t" rtlCol="false" tIns="0" lIns="0" bIns="0" rIns="0">
            <a:spAutoFit/>
          </a:bodyPr>
          <a:lstStyle/>
          <a:p>
            <a:pPr algn="r">
              <a:lnSpc>
                <a:spcPts val="2999"/>
              </a:lnSpc>
            </a:pPr>
            <a:r>
              <a:rPr lang="en-US" sz="2499">
                <a:solidFill>
                  <a:srgbClr val="000000"/>
                </a:solidFill>
                <a:latin typeface="DM Sans Bold"/>
              </a:rPr>
              <a:t>OBJECTIVE</a:t>
            </a:r>
          </a:p>
        </p:txBody>
      </p:sp>
      <p:sp>
        <p:nvSpPr>
          <p:cNvPr name="TextBox 23" id="23"/>
          <p:cNvSpPr txBox="true"/>
          <p:nvPr/>
        </p:nvSpPr>
        <p:spPr>
          <a:xfrm rot="0">
            <a:off x="16123406" y="6697545"/>
            <a:ext cx="1135894" cy="647568"/>
          </a:xfrm>
          <a:prstGeom prst="rect">
            <a:avLst/>
          </a:prstGeom>
        </p:spPr>
        <p:txBody>
          <a:bodyPr anchor="t" rtlCol="false" tIns="0" lIns="0" bIns="0" rIns="0">
            <a:spAutoFit/>
          </a:bodyPr>
          <a:lstStyle/>
          <a:p>
            <a:pPr algn="r">
              <a:lnSpc>
                <a:spcPts val="4799"/>
              </a:lnSpc>
            </a:pPr>
            <a:r>
              <a:rPr lang="en-US" sz="3999">
                <a:solidFill>
                  <a:srgbClr val="000000"/>
                </a:solidFill>
                <a:latin typeface="Telegraf Medium Bold"/>
              </a:rPr>
              <a:t>04</a:t>
            </a:r>
          </a:p>
        </p:txBody>
      </p:sp>
      <p:sp>
        <p:nvSpPr>
          <p:cNvPr name="TextBox 24" id="24"/>
          <p:cNvSpPr txBox="true"/>
          <p:nvPr/>
        </p:nvSpPr>
        <p:spPr>
          <a:xfrm rot="0">
            <a:off x="12899367" y="6859437"/>
            <a:ext cx="3063870" cy="371475"/>
          </a:xfrm>
          <a:prstGeom prst="rect">
            <a:avLst/>
          </a:prstGeom>
        </p:spPr>
        <p:txBody>
          <a:bodyPr anchor="t" rtlCol="false" tIns="0" lIns="0" bIns="0" rIns="0">
            <a:spAutoFit/>
          </a:bodyPr>
          <a:lstStyle/>
          <a:p>
            <a:pPr algn="r">
              <a:lnSpc>
                <a:spcPts val="2999"/>
              </a:lnSpc>
            </a:pPr>
            <a:r>
              <a:rPr lang="en-US" sz="2499">
                <a:solidFill>
                  <a:srgbClr val="000000"/>
                </a:solidFill>
                <a:latin typeface="DM Sans Bold"/>
              </a:rPr>
              <a:t>SOLUTION</a:t>
            </a:r>
          </a:p>
        </p:txBody>
      </p:sp>
      <p:sp>
        <p:nvSpPr>
          <p:cNvPr name="TextBox 25" id="25"/>
          <p:cNvSpPr txBox="true"/>
          <p:nvPr/>
        </p:nvSpPr>
        <p:spPr>
          <a:xfrm rot="0">
            <a:off x="16123406" y="7621337"/>
            <a:ext cx="1135894" cy="647568"/>
          </a:xfrm>
          <a:prstGeom prst="rect">
            <a:avLst/>
          </a:prstGeom>
        </p:spPr>
        <p:txBody>
          <a:bodyPr anchor="t" rtlCol="false" tIns="0" lIns="0" bIns="0" rIns="0">
            <a:spAutoFit/>
          </a:bodyPr>
          <a:lstStyle/>
          <a:p>
            <a:pPr algn="r">
              <a:lnSpc>
                <a:spcPts val="4799"/>
              </a:lnSpc>
            </a:pPr>
            <a:r>
              <a:rPr lang="en-US" sz="3999">
                <a:solidFill>
                  <a:srgbClr val="000000"/>
                </a:solidFill>
                <a:latin typeface="Telegraf Medium Bold"/>
              </a:rPr>
              <a:t>05</a:t>
            </a:r>
          </a:p>
        </p:txBody>
      </p:sp>
      <p:sp>
        <p:nvSpPr>
          <p:cNvPr name="TextBox 26" id="26"/>
          <p:cNvSpPr txBox="true"/>
          <p:nvPr/>
        </p:nvSpPr>
        <p:spPr>
          <a:xfrm rot="0">
            <a:off x="12899367" y="7783229"/>
            <a:ext cx="3063870" cy="371475"/>
          </a:xfrm>
          <a:prstGeom prst="rect">
            <a:avLst/>
          </a:prstGeom>
        </p:spPr>
        <p:txBody>
          <a:bodyPr anchor="t" rtlCol="false" tIns="0" lIns="0" bIns="0" rIns="0">
            <a:spAutoFit/>
          </a:bodyPr>
          <a:lstStyle/>
          <a:p>
            <a:pPr algn="r">
              <a:lnSpc>
                <a:spcPts val="2999"/>
              </a:lnSpc>
            </a:pPr>
            <a:r>
              <a:rPr lang="en-US" sz="2499">
                <a:solidFill>
                  <a:srgbClr val="000000"/>
                </a:solidFill>
                <a:latin typeface="DM Sans Bold"/>
              </a:rPr>
              <a:t>FUTURE SCOPE</a:t>
            </a:r>
          </a:p>
        </p:txBody>
      </p:sp>
      <p:sp>
        <p:nvSpPr>
          <p:cNvPr name="TextBox 27" id="27"/>
          <p:cNvSpPr txBox="true"/>
          <p:nvPr/>
        </p:nvSpPr>
        <p:spPr>
          <a:xfrm rot="0">
            <a:off x="16123406" y="8486907"/>
            <a:ext cx="1135894" cy="647568"/>
          </a:xfrm>
          <a:prstGeom prst="rect">
            <a:avLst/>
          </a:prstGeom>
        </p:spPr>
        <p:txBody>
          <a:bodyPr anchor="t" rtlCol="false" tIns="0" lIns="0" bIns="0" rIns="0">
            <a:spAutoFit/>
          </a:bodyPr>
          <a:lstStyle/>
          <a:p>
            <a:pPr algn="r">
              <a:lnSpc>
                <a:spcPts val="4799"/>
              </a:lnSpc>
            </a:pPr>
            <a:r>
              <a:rPr lang="en-US" sz="3999">
                <a:solidFill>
                  <a:srgbClr val="000000"/>
                </a:solidFill>
                <a:latin typeface="Telegraf Medium Bold"/>
              </a:rPr>
              <a:t>06</a:t>
            </a:r>
          </a:p>
        </p:txBody>
      </p:sp>
      <p:sp>
        <p:nvSpPr>
          <p:cNvPr name="TextBox 28" id="28"/>
          <p:cNvSpPr txBox="true"/>
          <p:nvPr/>
        </p:nvSpPr>
        <p:spPr>
          <a:xfrm rot="0">
            <a:off x="12899367" y="8648799"/>
            <a:ext cx="3063870" cy="371409"/>
          </a:xfrm>
          <a:prstGeom prst="rect">
            <a:avLst/>
          </a:prstGeom>
        </p:spPr>
        <p:txBody>
          <a:bodyPr anchor="t" rtlCol="false" tIns="0" lIns="0" bIns="0" rIns="0">
            <a:spAutoFit/>
          </a:bodyPr>
          <a:lstStyle/>
          <a:p>
            <a:pPr algn="r">
              <a:lnSpc>
                <a:spcPts val="2999"/>
              </a:lnSpc>
            </a:pPr>
            <a:r>
              <a:rPr lang="en-US" sz="2499">
                <a:solidFill>
                  <a:srgbClr val="000000"/>
                </a:solidFill>
                <a:latin typeface="DM Sans Bold"/>
              </a:rPr>
              <a:t>OUR TEAM</a:t>
            </a:r>
          </a:p>
        </p:txBody>
      </p:sp>
      <p:sp>
        <p:nvSpPr>
          <p:cNvPr name="TextBox 29" id="29"/>
          <p:cNvSpPr txBox="true"/>
          <p:nvPr/>
        </p:nvSpPr>
        <p:spPr>
          <a:xfrm rot="0">
            <a:off x="16123406" y="4926159"/>
            <a:ext cx="1135894" cy="647568"/>
          </a:xfrm>
          <a:prstGeom prst="rect">
            <a:avLst/>
          </a:prstGeom>
        </p:spPr>
        <p:txBody>
          <a:bodyPr anchor="t" rtlCol="false" tIns="0" lIns="0" bIns="0" rIns="0">
            <a:spAutoFit/>
          </a:bodyPr>
          <a:lstStyle/>
          <a:p>
            <a:pPr algn="r">
              <a:lnSpc>
                <a:spcPts val="4799"/>
              </a:lnSpc>
            </a:pPr>
            <a:r>
              <a:rPr lang="en-US" sz="3999">
                <a:solidFill>
                  <a:srgbClr val="000000"/>
                </a:solidFill>
                <a:latin typeface="Telegraf Medium Bold"/>
              </a:rPr>
              <a:t>02</a:t>
            </a:r>
          </a:p>
        </p:txBody>
      </p:sp>
      <p:sp>
        <p:nvSpPr>
          <p:cNvPr name="TextBox 30" id="30"/>
          <p:cNvSpPr txBox="true"/>
          <p:nvPr/>
        </p:nvSpPr>
        <p:spPr>
          <a:xfrm rot="0">
            <a:off x="10108121" y="4935519"/>
            <a:ext cx="5855117" cy="742950"/>
          </a:xfrm>
          <a:prstGeom prst="rect">
            <a:avLst/>
          </a:prstGeom>
        </p:spPr>
        <p:txBody>
          <a:bodyPr anchor="t" rtlCol="false" tIns="0" lIns="0" bIns="0" rIns="0">
            <a:spAutoFit/>
          </a:bodyPr>
          <a:lstStyle/>
          <a:p>
            <a:pPr algn="r">
              <a:lnSpc>
                <a:spcPts val="2999"/>
              </a:lnSpc>
            </a:pPr>
            <a:r>
              <a:rPr lang="en-US" sz="2499">
                <a:solidFill>
                  <a:srgbClr val="000000"/>
                </a:solidFill>
                <a:latin typeface="DM Sans Bold"/>
              </a:rPr>
              <a:t>IMPORTANCE OF CCTV SURVEILLANCE</a:t>
            </a:r>
          </a:p>
        </p:txBody>
      </p:sp>
      <p:sp>
        <p:nvSpPr>
          <p:cNvPr name="TextBox 31" id="31"/>
          <p:cNvSpPr txBox="true"/>
          <p:nvPr/>
        </p:nvSpPr>
        <p:spPr>
          <a:xfrm rot="0">
            <a:off x="16123406" y="4049992"/>
            <a:ext cx="1135894" cy="647568"/>
          </a:xfrm>
          <a:prstGeom prst="rect">
            <a:avLst/>
          </a:prstGeom>
        </p:spPr>
        <p:txBody>
          <a:bodyPr anchor="t" rtlCol="false" tIns="0" lIns="0" bIns="0" rIns="0">
            <a:spAutoFit/>
          </a:bodyPr>
          <a:lstStyle/>
          <a:p>
            <a:pPr algn="r">
              <a:lnSpc>
                <a:spcPts val="4799"/>
              </a:lnSpc>
            </a:pPr>
            <a:r>
              <a:rPr lang="en-US" sz="3999">
                <a:solidFill>
                  <a:srgbClr val="000000"/>
                </a:solidFill>
                <a:latin typeface="Telegraf Medium Bold"/>
              </a:rPr>
              <a:t>01</a:t>
            </a:r>
          </a:p>
        </p:txBody>
      </p:sp>
      <p:sp>
        <p:nvSpPr>
          <p:cNvPr name="TextBox 32" id="32"/>
          <p:cNvSpPr txBox="true"/>
          <p:nvPr/>
        </p:nvSpPr>
        <p:spPr>
          <a:xfrm rot="0">
            <a:off x="12243930" y="4278559"/>
            <a:ext cx="3719307" cy="371475"/>
          </a:xfrm>
          <a:prstGeom prst="rect">
            <a:avLst/>
          </a:prstGeom>
        </p:spPr>
        <p:txBody>
          <a:bodyPr anchor="t" rtlCol="false" tIns="0" lIns="0" bIns="0" rIns="0">
            <a:spAutoFit/>
          </a:bodyPr>
          <a:lstStyle/>
          <a:p>
            <a:pPr algn="r">
              <a:lnSpc>
                <a:spcPts val="2999"/>
              </a:lnSpc>
            </a:pPr>
            <a:r>
              <a:rPr lang="en-US" sz="2499">
                <a:solidFill>
                  <a:srgbClr val="000000"/>
                </a:solidFill>
                <a:latin typeface="DM Sans 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712884" y="-286779"/>
            <a:ext cx="12548964" cy="10860558"/>
          </a:xfrm>
          <a:custGeom>
            <a:avLst/>
            <a:gdLst/>
            <a:ahLst/>
            <a:cxnLst/>
            <a:rect r="r" b="b" t="t" l="l"/>
            <a:pathLst>
              <a:path h="10860558" w="12548964">
                <a:moveTo>
                  <a:pt x="0" y="0"/>
                </a:moveTo>
                <a:lnTo>
                  <a:pt x="12548965" y="0"/>
                </a:lnTo>
                <a:lnTo>
                  <a:pt x="12548965" y="10860558"/>
                </a:lnTo>
                <a:lnTo>
                  <a:pt x="0" y="1086055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67931" y="-286779"/>
            <a:ext cx="12548964" cy="10860558"/>
          </a:xfrm>
          <a:custGeom>
            <a:avLst/>
            <a:gdLst/>
            <a:ahLst/>
            <a:cxnLst/>
            <a:rect r="r" b="b" t="t" l="l"/>
            <a:pathLst>
              <a:path h="10860558" w="12548964">
                <a:moveTo>
                  <a:pt x="0" y="0"/>
                </a:moveTo>
                <a:lnTo>
                  <a:pt x="12548964" y="0"/>
                </a:lnTo>
                <a:lnTo>
                  <a:pt x="12548964" y="10860558"/>
                </a:lnTo>
                <a:lnTo>
                  <a:pt x="0" y="10860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8765100" y="2335421"/>
            <a:ext cx="7409465" cy="6416263"/>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46" t="0" r="-14946" b="0"/>
              </a:stretch>
            </a:blipFill>
          </p:spPr>
        </p:sp>
      </p:grpSp>
      <p:sp>
        <p:nvSpPr>
          <p:cNvPr name="Freeform 6" id="6"/>
          <p:cNvSpPr/>
          <p:nvPr/>
        </p:nvSpPr>
        <p:spPr>
          <a:xfrm flipH="false" flipV="false" rot="5400000">
            <a:off x="8511791" y="8439644"/>
            <a:ext cx="506617" cy="1436284"/>
          </a:xfrm>
          <a:custGeom>
            <a:avLst/>
            <a:gdLst/>
            <a:ahLst/>
            <a:cxnLst/>
            <a:rect r="r" b="b" t="t" l="l"/>
            <a:pathLst>
              <a:path h="1436284" w="506617">
                <a:moveTo>
                  <a:pt x="0" y="0"/>
                </a:moveTo>
                <a:lnTo>
                  <a:pt x="506617" y="0"/>
                </a:lnTo>
                <a:lnTo>
                  <a:pt x="506617" y="1436284"/>
                </a:lnTo>
                <a:lnTo>
                  <a:pt x="0" y="14362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717680" y="1238440"/>
            <a:ext cx="3456885" cy="2991776"/>
          </a:xfrm>
          <a:custGeom>
            <a:avLst/>
            <a:gdLst/>
            <a:ahLst/>
            <a:cxnLst/>
            <a:rect r="r" b="b" t="t" l="l"/>
            <a:pathLst>
              <a:path h="2991776" w="3456885">
                <a:moveTo>
                  <a:pt x="0" y="0"/>
                </a:moveTo>
                <a:lnTo>
                  <a:pt x="3456885" y="0"/>
                </a:lnTo>
                <a:lnTo>
                  <a:pt x="3456885" y="2991776"/>
                </a:lnTo>
                <a:lnTo>
                  <a:pt x="0" y="29917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779353" y="989424"/>
            <a:ext cx="12209507" cy="1117397"/>
          </a:xfrm>
          <a:prstGeom prst="rect">
            <a:avLst/>
          </a:prstGeom>
        </p:spPr>
        <p:txBody>
          <a:bodyPr anchor="t" rtlCol="false" tIns="0" lIns="0" bIns="0" rIns="0">
            <a:spAutoFit/>
          </a:bodyPr>
          <a:lstStyle/>
          <a:p>
            <a:pPr>
              <a:lnSpc>
                <a:spcPts val="8367"/>
              </a:lnSpc>
            </a:pPr>
            <a:r>
              <a:rPr lang="en-US" sz="8367">
                <a:solidFill>
                  <a:srgbClr val="FF66C4"/>
                </a:solidFill>
                <a:latin typeface="DM Sans Bold"/>
              </a:rPr>
              <a:t>PROBLEM STATEMENT</a:t>
            </a:r>
          </a:p>
        </p:txBody>
      </p:sp>
      <p:sp>
        <p:nvSpPr>
          <p:cNvPr name="TextBox 9" id="9"/>
          <p:cNvSpPr txBox="true"/>
          <p:nvPr/>
        </p:nvSpPr>
        <p:spPr>
          <a:xfrm rot="0">
            <a:off x="791800" y="2467438"/>
            <a:ext cx="7528591" cy="7223748"/>
          </a:xfrm>
          <a:prstGeom prst="rect">
            <a:avLst/>
          </a:prstGeom>
        </p:spPr>
        <p:txBody>
          <a:bodyPr anchor="t" rtlCol="false" tIns="0" lIns="0" bIns="0" rIns="0">
            <a:spAutoFit/>
          </a:bodyPr>
          <a:lstStyle/>
          <a:p>
            <a:pPr algn="just">
              <a:lnSpc>
                <a:spcPts val="4235"/>
              </a:lnSpc>
            </a:pPr>
            <a:r>
              <a:rPr lang="en-US" sz="3025">
                <a:solidFill>
                  <a:srgbClr val="DBDBDB"/>
                </a:solidFill>
                <a:latin typeface="Roboto Slab Regular"/>
              </a:rPr>
              <a:t>Design and develop a technological solution based on live CCTV feeds, that can automatically detect incidents related to street crime, violence, burglary, theft, infiltration, unauthorized access etc. and generate alerts to the nearest Police Station. The solution should also be able to generate a report and maintain a database that includes the nature of incident/crime, location, time, level of alert (i.e., low, medium, high risk alert) etc.</a:t>
            </a:r>
          </a:p>
          <a:p>
            <a:pPr algn="just">
              <a:lnSpc>
                <a:spcPts val="689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4594506" y="2355998"/>
            <a:ext cx="4754496" cy="4114800"/>
          </a:xfrm>
          <a:custGeom>
            <a:avLst/>
            <a:gdLst/>
            <a:ahLst/>
            <a:cxnLst/>
            <a:rect r="r" b="b" t="t" l="l"/>
            <a:pathLst>
              <a:path h="4114800" w="4754496">
                <a:moveTo>
                  <a:pt x="0" y="0"/>
                </a:moveTo>
                <a:lnTo>
                  <a:pt x="4754496" y="0"/>
                </a:lnTo>
                <a:lnTo>
                  <a:pt x="4754496" y="4114800"/>
                </a:lnTo>
                <a:lnTo>
                  <a:pt x="0" y="4114800"/>
                </a:lnTo>
                <a:lnTo>
                  <a:pt x="0" y="0"/>
                </a:lnTo>
                <a:close/>
              </a:path>
            </a:pathLst>
          </a:custGeom>
          <a:blipFill>
            <a:blip r:embed="rId3">
              <a:alphaModFix amt="31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173843" y="-5717058"/>
            <a:ext cx="12548964" cy="10860558"/>
          </a:xfrm>
          <a:custGeom>
            <a:avLst/>
            <a:gdLst/>
            <a:ahLst/>
            <a:cxnLst/>
            <a:rect r="r" b="b" t="t" l="l"/>
            <a:pathLst>
              <a:path h="10860558" w="12548964">
                <a:moveTo>
                  <a:pt x="0" y="0"/>
                </a:moveTo>
                <a:lnTo>
                  <a:pt x="12548965" y="0"/>
                </a:lnTo>
                <a:lnTo>
                  <a:pt x="12548965" y="10860558"/>
                </a:lnTo>
                <a:lnTo>
                  <a:pt x="0" y="10860558"/>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367107" y="-5717058"/>
            <a:ext cx="12548964" cy="10860558"/>
          </a:xfrm>
          <a:custGeom>
            <a:avLst/>
            <a:gdLst/>
            <a:ahLst/>
            <a:cxnLst/>
            <a:rect r="r" b="b" t="t" l="l"/>
            <a:pathLst>
              <a:path h="10860558" w="12548964">
                <a:moveTo>
                  <a:pt x="0" y="0"/>
                </a:moveTo>
                <a:lnTo>
                  <a:pt x="12548965" y="0"/>
                </a:lnTo>
                <a:lnTo>
                  <a:pt x="12548965" y="10860558"/>
                </a:lnTo>
                <a:lnTo>
                  <a:pt x="0" y="108605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97271" y="6044967"/>
            <a:ext cx="12548964" cy="10860558"/>
          </a:xfrm>
          <a:custGeom>
            <a:avLst/>
            <a:gdLst/>
            <a:ahLst/>
            <a:cxnLst/>
            <a:rect r="r" b="b" t="t" l="l"/>
            <a:pathLst>
              <a:path h="10860558" w="12548964">
                <a:moveTo>
                  <a:pt x="0" y="0"/>
                </a:moveTo>
                <a:lnTo>
                  <a:pt x="12548965" y="0"/>
                </a:lnTo>
                <a:lnTo>
                  <a:pt x="12548965" y="10860558"/>
                </a:lnTo>
                <a:lnTo>
                  <a:pt x="0" y="10860558"/>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95993" y="6044967"/>
            <a:ext cx="12548964" cy="10860558"/>
          </a:xfrm>
          <a:custGeom>
            <a:avLst/>
            <a:gdLst/>
            <a:ahLst/>
            <a:cxnLst/>
            <a:rect r="r" b="b" t="t" l="l"/>
            <a:pathLst>
              <a:path h="10860558" w="12548964">
                <a:moveTo>
                  <a:pt x="0" y="0"/>
                </a:moveTo>
                <a:lnTo>
                  <a:pt x="12548965" y="0"/>
                </a:lnTo>
                <a:lnTo>
                  <a:pt x="12548965" y="10860558"/>
                </a:lnTo>
                <a:lnTo>
                  <a:pt x="0" y="108605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a:grpSpLocks noChangeAspect="true"/>
          </p:cNvGrpSpPr>
          <p:nvPr/>
        </p:nvGrpSpPr>
        <p:grpSpPr>
          <a:xfrm rot="0">
            <a:off x="541647" y="1347114"/>
            <a:ext cx="5833475" cy="5051526"/>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0" t="-21174" r="0" b="-21174"/>
              </a:stretch>
            </a:blipFill>
          </p:spPr>
        </p:sp>
      </p:grpSp>
      <p:grpSp>
        <p:nvGrpSpPr>
          <p:cNvPr name="Group 10" id="10"/>
          <p:cNvGrpSpPr>
            <a:grpSpLocks noChangeAspect="true"/>
          </p:cNvGrpSpPr>
          <p:nvPr/>
        </p:nvGrpSpPr>
        <p:grpSpPr>
          <a:xfrm rot="0">
            <a:off x="5257688" y="4615664"/>
            <a:ext cx="5833475" cy="5051526"/>
            <a:chOff x="0" y="0"/>
            <a:chExt cx="4282440" cy="3708400"/>
          </a:xfrm>
        </p:grpSpPr>
        <p:sp>
          <p:nvSpPr>
            <p:cNvPr name="Freeform 11" id="11"/>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2895" t="0" r="-2895" b="0"/>
              </a:stretch>
            </a:blipFill>
          </p:spPr>
        </p:sp>
      </p:grpSp>
      <p:sp>
        <p:nvSpPr>
          <p:cNvPr name="TextBox 12" id="12"/>
          <p:cNvSpPr txBox="true"/>
          <p:nvPr/>
        </p:nvSpPr>
        <p:spPr>
          <a:xfrm rot="0">
            <a:off x="7784902" y="333279"/>
            <a:ext cx="10358165" cy="3916543"/>
          </a:xfrm>
          <a:prstGeom prst="rect">
            <a:avLst/>
          </a:prstGeom>
        </p:spPr>
        <p:txBody>
          <a:bodyPr anchor="t" rtlCol="false" tIns="0" lIns="0" bIns="0" rIns="0">
            <a:spAutoFit/>
          </a:bodyPr>
          <a:lstStyle/>
          <a:p>
            <a:pPr>
              <a:lnSpc>
                <a:spcPts val="10194"/>
              </a:lnSpc>
            </a:pPr>
            <a:r>
              <a:rPr lang="en-US" sz="10194">
                <a:solidFill>
                  <a:srgbClr val="FF66C4"/>
                </a:solidFill>
                <a:latin typeface="DM Sans Bold"/>
              </a:rPr>
              <a:t>IMPORTANCE OF CCTV SURVEILLANCE</a:t>
            </a:r>
          </a:p>
        </p:txBody>
      </p:sp>
      <p:sp>
        <p:nvSpPr>
          <p:cNvPr name="TextBox 13" id="13"/>
          <p:cNvSpPr txBox="true"/>
          <p:nvPr/>
        </p:nvSpPr>
        <p:spPr>
          <a:xfrm rot="0">
            <a:off x="11091163" y="4365773"/>
            <a:ext cx="6766832" cy="5694036"/>
          </a:xfrm>
          <a:prstGeom prst="rect">
            <a:avLst/>
          </a:prstGeom>
        </p:spPr>
        <p:txBody>
          <a:bodyPr anchor="t" rtlCol="false" tIns="0" lIns="0" bIns="0" rIns="0">
            <a:spAutoFit/>
          </a:bodyPr>
          <a:lstStyle/>
          <a:p>
            <a:pPr>
              <a:lnSpc>
                <a:spcPts val="3780"/>
              </a:lnSpc>
            </a:pPr>
            <a:r>
              <a:rPr lang="en-US" sz="2700">
                <a:solidFill>
                  <a:srgbClr val="FFFFFF"/>
                </a:solidFill>
                <a:latin typeface="Roboto Slab Regular"/>
              </a:rPr>
              <a:t>CCTV (closed-circuit television) surveillance plays a critical role in modern security and safety practices. The importance of CCTV surveillance can be summarized as follows:</a:t>
            </a:r>
          </a:p>
          <a:p>
            <a:pPr marL="583004" indent="-291502" lvl="1">
              <a:lnSpc>
                <a:spcPts val="3780"/>
              </a:lnSpc>
              <a:buFont typeface="Arial"/>
              <a:buChar char="•"/>
            </a:pPr>
            <a:r>
              <a:rPr lang="en-US" sz="2700">
                <a:solidFill>
                  <a:srgbClr val="FFFFFF"/>
                </a:solidFill>
                <a:latin typeface="Roboto Slab Regular Bold"/>
              </a:rPr>
              <a:t>Crime prevention</a:t>
            </a:r>
          </a:p>
          <a:p>
            <a:pPr marL="583004" indent="-291502" lvl="1">
              <a:lnSpc>
                <a:spcPts val="3780"/>
              </a:lnSpc>
              <a:buFont typeface="Arial"/>
              <a:buChar char="•"/>
            </a:pPr>
            <a:r>
              <a:rPr lang="en-US" sz="2700">
                <a:solidFill>
                  <a:srgbClr val="FFFFFF"/>
                </a:solidFill>
                <a:latin typeface="Roboto Slab Regular Bold"/>
              </a:rPr>
              <a:t>Enhanced safety</a:t>
            </a:r>
          </a:p>
          <a:p>
            <a:pPr marL="583004" indent="-291502" lvl="1">
              <a:lnSpc>
                <a:spcPts val="3780"/>
              </a:lnSpc>
              <a:buFont typeface="Arial"/>
              <a:buChar char="•"/>
            </a:pPr>
            <a:r>
              <a:rPr lang="en-US" sz="2700">
                <a:solidFill>
                  <a:srgbClr val="FFFFFF"/>
                </a:solidFill>
                <a:latin typeface="Roboto Slab Regular Bold"/>
              </a:rPr>
              <a:t>Investigation</a:t>
            </a:r>
          </a:p>
          <a:p>
            <a:pPr marL="583004" indent="-291502" lvl="1">
              <a:lnSpc>
                <a:spcPts val="3780"/>
              </a:lnSpc>
              <a:buFont typeface="Arial"/>
              <a:buChar char="•"/>
            </a:pPr>
            <a:r>
              <a:rPr lang="en-US" sz="2700">
                <a:solidFill>
                  <a:srgbClr val="FFFFFF"/>
                </a:solidFill>
                <a:latin typeface="Roboto Slab Regular Bold"/>
              </a:rPr>
              <a:t>Remote monitoring </a:t>
            </a:r>
          </a:p>
          <a:p>
            <a:pPr marL="583004" indent="-291502" lvl="1">
              <a:lnSpc>
                <a:spcPts val="3780"/>
              </a:lnSpc>
              <a:buFont typeface="Arial"/>
              <a:buChar char="•"/>
            </a:pPr>
            <a:r>
              <a:rPr lang="en-US" sz="2700">
                <a:solidFill>
                  <a:srgbClr val="FFFFFF"/>
                </a:solidFill>
                <a:latin typeface="Roboto Slab Regular Bold"/>
              </a:rPr>
              <a:t>Employee monitoring</a:t>
            </a:r>
          </a:p>
          <a:p>
            <a:pPr marL="583004" indent="-291502" lvl="1">
              <a:lnSpc>
                <a:spcPts val="3780"/>
              </a:lnSpc>
              <a:buFont typeface="Arial"/>
              <a:buChar char="•"/>
            </a:pPr>
            <a:r>
              <a:rPr lang="en-US" sz="2700">
                <a:solidFill>
                  <a:srgbClr val="FFFFFF"/>
                </a:solidFill>
                <a:latin typeface="Roboto Slab Regular Bold"/>
              </a:rPr>
              <a:t>Cost-effective</a:t>
            </a:r>
          </a:p>
          <a:p>
            <a:pPr>
              <a:lnSpc>
                <a:spcPts val="378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202417" y="7258700"/>
            <a:ext cx="12548964" cy="10860558"/>
          </a:xfrm>
          <a:custGeom>
            <a:avLst/>
            <a:gdLst/>
            <a:ahLst/>
            <a:cxnLst/>
            <a:rect r="r" b="b" t="t" l="l"/>
            <a:pathLst>
              <a:path h="10860558" w="12548964">
                <a:moveTo>
                  <a:pt x="0" y="0"/>
                </a:moveTo>
                <a:lnTo>
                  <a:pt x="12548965" y="0"/>
                </a:lnTo>
                <a:lnTo>
                  <a:pt x="12548965" y="10860558"/>
                </a:lnTo>
                <a:lnTo>
                  <a:pt x="0" y="1086055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43208" y="7726730"/>
            <a:ext cx="11467384" cy="9924499"/>
          </a:xfrm>
          <a:custGeom>
            <a:avLst/>
            <a:gdLst/>
            <a:ahLst/>
            <a:cxnLst/>
            <a:rect r="r" b="b" t="t" l="l"/>
            <a:pathLst>
              <a:path h="9924499" w="11467384">
                <a:moveTo>
                  <a:pt x="0" y="0"/>
                </a:moveTo>
                <a:lnTo>
                  <a:pt x="11467383" y="0"/>
                </a:lnTo>
                <a:lnTo>
                  <a:pt x="11467383" y="9924499"/>
                </a:lnTo>
                <a:lnTo>
                  <a:pt x="0" y="992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91196" y="-5354354"/>
            <a:ext cx="12548964" cy="10860558"/>
          </a:xfrm>
          <a:custGeom>
            <a:avLst/>
            <a:gdLst/>
            <a:ahLst/>
            <a:cxnLst/>
            <a:rect r="r" b="b" t="t" l="l"/>
            <a:pathLst>
              <a:path h="10860558" w="12548964">
                <a:moveTo>
                  <a:pt x="0" y="0"/>
                </a:moveTo>
                <a:lnTo>
                  <a:pt x="12548965" y="0"/>
                </a:lnTo>
                <a:lnTo>
                  <a:pt x="12548965" y="10860558"/>
                </a:lnTo>
                <a:lnTo>
                  <a:pt x="0" y="1086055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50405" y="-4886324"/>
            <a:ext cx="11467384" cy="9924499"/>
          </a:xfrm>
          <a:custGeom>
            <a:avLst/>
            <a:gdLst/>
            <a:ahLst/>
            <a:cxnLst/>
            <a:rect r="r" b="b" t="t" l="l"/>
            <a:pathLst>
              <a:path h="9924499" w="11467384">
                <a:moveTo>
                  <a:pt x="0" y="0"/>
                </a:moveTo>
                <a:lnTo>
                  <a:pt x="11467383" y="0"/>
                </a:lnTo>
                <a:lnTo>
                  <a:pt x="11467383" y="9924499"/>
                </a:lnTo>
                <a:lnTo>
                  <a:pt x="0" y="992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223314" y="2476431"/>
            <a:ext cx="4754496" cy="4114800"/>
          </a:xfrm>
          <a:custGeom>
            <a:avLst/>
            <a:gdLst/>
            <a:ahLst/>
            <a:cxnLst/>
            <a:rect r="r" b="b" t="t" l="l"/>
            <a:pathLst>
              <a:path h="4114800" w="4754496">
                <a:moveTo>
                  <a:pt x="0" y="0"/>
                </a:moveTo>
                <a:lnTo>
                  <a:pt x="4754496" y="0"/>
                </a:lnTo>
                <a:lnTo>
                  <a:pt x="475449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6304717" y="2265759"/>
            <a:ext cx="6948521" cy="6017106"/>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14987" t="0" r="-14987" b="0"/>
              </a:stretch>
            </a:blipFill>
          </p:spPr>
        </p:sp>
      </p:grpSp>
      <p:grpSp>
        <p:nvGrpSpPr>
          <p:cNvPr name="Group 9" id="9"/>
          <p:cNvGrpSpPr>
            <a:grpSpLocks noChangeAspect="true"/>
          </p:cNvGrpSpPr>
          <p:nvPr/>
        </p:nvGrpSpPr>
        <p:grpSpPr>
          <a:xfrm rot="0">
            <a:off x="12808997" y="5467362"/>
            <a:ext cx="4687438" cy="4059110"/>
            <a:chOff x="0" y="0"/>
            <a:chExt cx="4282440" cy="3708400"/>
          </a:xfrm>
        </p:grpSpPr>
        <p:sp>
          <p:nvSpPr>
            <p:cNvPr name="Freeform 10" id="1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0" t="-7739" r="0" b="-7739"/>
              </a:stretch>
            </a:blipFill>
          </p:spPr>
        </p:sp>
      </p:grpSp>
      <p:sp>
        <p:nvSpPr>
          <p:cNvPr name="TextBox 11" id="11"/>
          <p:cNvSpPr txBox="true"/>
          <p:nvPr/>
        </p:nvSpPr>
        <p:spPr>
          <a:xfrm rot="0">
            <a:off x="1028700" y="5911399"/>
            <a:ext cx="7178465" cy="3873231"/>
          </a:xfrm>
          <a:prstGeom prst="rect">
            <a:avLst/>
          </a:prstGeom>
        </p:spPr>
        <p:txBody>
          <a:bodyPr anchor="t" rtlCol="false" tIns="0" lIns="0" bIns="0" rIns="0">
            <a:spAutoFit/>
          </a:bodyPr>
          <a:lstStyle/>
          <a:p>
            <a:pPr algn="just">
              <a:lnSpc>
                <a:spcPts val="3864"/>
              </a:lnSpc>
              <a:spcBef>
                <a:spcPct val="0"/>
              </a:spcBef>
            </a:pPr>
            <a:r>
              <a:rPr lang="en-US" sz="2760">
                <a:solidFill>
                  <a:srgbClr val="DBDBDB"/>
                </a:solidFill>
                <a:latin typeface="Roboto Slab Regular"/>
              </a:rPr>
              <a:t>To build and use a deep learning model that will enhance the potential of CCTV in crime detection and prevention with high accuracy. we aim to showcase the advantages of advanced CCTV analytics solutions in terms of improved situational awareness, enhanced response times, and ultimately, better security outcomes.</a:t>
            </a:r>
          </a:p>
        </p:txBody>
      </p:sp>
      <p:sp>
        <p:nvSpPr>
          <p:cNvPr name="TextBox 12" id="12"/>
          <p:cNvSpPr txBox="true"/>
          <p:nvPr/>
        </p:nvSpPr>
        <p:spPr>
          <a:xfrm rot="0">
            <a:off x="522085" y="1675984"/>
            <a:ext cx="7322404" cy="1379575"/>
          </a:xfrm>
          <a:prstGeom prst="rect">
            <a:avLst/>
          </a:prstGeom>
        </p:spPr>
        <p:txBody>
          <a:bodyPr anchor="t" rtlCol="false" tIns="0" lIns="0" bIns="0" rIns="0">
            <a:spAutoFit/>
          </a:bodyPr>
          <a:lstStyle/>
          <a:p>
            <a:pPr>
              <a:lnSpc>
                <a:spcPts val="10383"/>
              </a:lnSpc>
            </a:pPr>
            <a:r>
              <a:rPr lang="en-US" sz="10383">
                <a:solidFill>
                  <a:srgbClr val="000000"/>
                </a:solidFill>
                <a:latin typeface="DM Sans Bold"/>
              </a:rPr>
              <a:t>OBJECTIVE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30743" y="-286779"/>
            <a:ext cx="12548964" cy="10860558"/>
          </a:xfrm>
          <a:custGeom>
            <a:avLst/>
            <a:gdLst/>
            <a:ahLst/>
            <a:cxnLst/>
            <a:rect r="r" b="b" t="t" l="l"/>
            <a:pathLst>
              <a:path h="10860558" w="12548964">
                <a:moveTo>
                  <a:pt x="0" y="0"/>
                </a:moveTo>
                <a:lnTo>
                  <a:pt x="12548964" y="0"/>
                </a:lnTo>
                <a:lnTo>
                  <a:pt x="12548964" y="10860558"/>
                </a:lnTo>
                <a:lnTo>
                  <a:pt x="0" y="1086055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71197" y="-286779"/>
            <a:ext cx="12548964" cy="10860558"/>
          </a:xfrm>
          <a:custGeom>
            <a:avLst/>
            <a:gdLst/>
            <a:ahLst/>
            <a:cxnLst/>
            <a:rect r="r" b="b" t="t" l="l"/>
            <a:pathLst>
              <a:path h="10860558" w="12548964">
                <a:moveTo>
                  <a:pt x="0" y="0"/>
                </a:moveTo>
                <a:lnTo>
                  <a:pt x="12548965" y="0"/>
                </a:lnTo>
                <a:lnTo>
                  <a:pt x="12548965" y="10860558"/>
                </a:lnTo>
                <a:lnTo>
                  <a:pt x="0" y="10860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4104567" y="2962886"/>
            <a:ext cx="5981986" cy="5180130"/>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6973" t="0" r="-26973" b="0"/>
              </a:stretch>
            </a:blipFill>
          </p:spPr>
        </p:sp>
      </p:grpSp>
      <p:grpSp>
        <p:nvGrpSpPr>
          <p:cNvPr name="Group 6" id="6"/>
          <p:cNvGrpSpPr>
            <a:grpSpLocks noChangeAspect="true"/>
          </p:cNvGrpSpPr>
          <p:nvPr/>
        </p:nvGrpSpPr>
        <p:grpSpPr>
          <a:xfrm rot="0">
            <a:off x="-1487708" y="5324116"/>
            <a:ext cx="6246244" cy="540896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14987" t="0" r="-14987" b="0"/>
              </a:stretch>
            </a:blipFill>
          </p:spPr>
        </p:sp>
      </p:grpSp>
      <p:sp>
        <p:nvSpPr>
          <p:cNvPr name="Freeform 8" id="8"/>
          <p:cNvSpPr/>
          <p:nvPr/>
        </p:nvSpPr>
        <p:spPr>
          <a:xfrm flipH="false" flipV="false" rot="0">
            <a:off x="752255" y="2922335"/>
            <a:ext cx="4754496" cy="4114800"/>
          </a:xfrm>
          <a:custGeom>
            <a:avLst/>
            <a:gdLst/>
            <a:ahLst/>
            <a:cxnLst/>
            <a:rect r="r" b="b" t="t" l="l"/>
            <a:pathLst>
              <a:path h="4114800" w="4754496">
                <a:moveTo>
                  <a:pt x="0" y="0"/>
                </a:moveTo>
                <a:lnTo>
                  <a:pt x="4754496" y="0"/>
                </a:lnTo>
                <a:lnTo>
                  <a:pt x="475449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34198" y="1485186"/>
            <a:ext cx="10693415" cy="1123114"/>
          </a:xfrm>
          <a:prstGeom prst="rect">
            <a:avLst/>
          </a:prstGeom>
        </p:spPr>
        <p:txBody>
          <a:bodyPr anchor="t" rtlCol="false" tIns="0" lIns="0" bIns="0" rIns="0">
            <a:spAutoFit/>
          </a:bodyPr>
          <a:lstStyle/>
          <a:p>
            <a:pPr>
              <a:lnSpc>
                <a:spcPts val="8447"/>
              </a:lnSpc>
            </a:pPr>
            <a:r>
              <a:rPr lang="en-US" sz="8447">
                <a:solidFill>
                  <a:srgbClr val="FFFFFF"/>
                </a:solidFill>
                <a:latin typeface="DM Sans"/>
              </a:rPr>
              <a:t>SOLUTION </a:t>
            </a:r>
          </a:p>
        </p:txBody>
      </p:sp>
      <p:sp>
        <p:nvSpPr>
          <p:cNvPr name="TextBox 10" id="10"/>
          <p:cNvSpPr txBox="true"/>
          <p:nvPr/>
        </p:nvSpPr>
        <p:spPr>
          <a:xfrm rot="0">
            <a:off x="14881083" y="2013406"/>
            <a:ext cx="1660435" cy="491509"/>
          </a:xfrm>
          <a:prstGeom prst="rect">
            <a:avLst/>
          </a:prstGeom>
        </p:spPr>
        <p:txBody>
          <a:bodyPr anchor="t" rtlCol="false" tIns="0" lIns="0" bIns="0" rIns="0">
            <a:spAutoFit/>
          </a:bodyPr>
          <a:lstStyle/>
          <a:p>
            <a:pPr algn="r">
              <a:lnSpc>
                <a:spcPts val="3600"/>
              </a:lnSpc>
            </a:pPr>
            <a:r>
              <a:rPr lang="en-US" sz="3600">
                <a:solidFill>
                  <a:srgbClr val="FF66C4"/>
                </a:solidFill>
                <a:latin typeface="Roboto Slab Regular"/>
              </a:rPr>
              <a:t>STEP 1</a:t>
            </a:r>
          </a:p>
        </p:txBody>
      </p:sp>
      <p:sp>
        <p:nvSpPr>
          <p:cNvPr name="TextBox 11" id="11"/>
          <p:cNvSpPr txBox="true"/>
          <p:nvPr/>
        </p:nvSpPr>
        <p:spPr>
          <a:xfrm rot="0">
            <a:off x="10708428" y="2816697"/>
            <a:ext cx="5833090" cy="753386"/>
          </a:xfrm>
          <a:prstGeom prst="rect">
            <a:avLst/>
          </a:prstGeom>
        </p:spPr>
        <p:txBody>
          <a:bodyPr anchor="t" rtlCol="false" tIns="0" lIns="0" bIns="0" rIns="0">
            <a:spAutoFit/>
          </a:bodyPr>
          <a:lstStyle/>
          <a:p>
            <a:pPr algn="r">
              <a:lnSpc>
                <a:spcPts val="3099"/>
              </a:lnSpc>
            </a:pPr>
            <a:r>
              <a:rPr lang="en-US" sz="2214">
                <a:solidFill>
                  <a:srgbClr val="FFFFFF"/>
                </a:solidFill>
                <a:latin typeface="Roboto Slab Regular"/>
              </a:rPr>
              <a:t>In our first step, we will convert  video to images in real time .</a:t>
            </a:r>
          </a:p>
        </p:txBody>
      </p:sp>
      <p:sp>
        <p:nvSpPr>
          <p:cNvPr name="TextBox 12" id="12"/>
          <p:cNvSpPr txBox="true"/>
          <p:nvPr/>
        </p:nvSpPr>
        <p:spPr>
          <a:xfrm rot="0">
            <a:off x="14881083" y="3853057"/>
            <a:ext cx="1660435" cy="491509"/>
          </a:xfrm>
          <a:prstGeom prst="rect">
            <a:avLst/>
          </a:prstGeom>
        </p:spPr>
        <p:txBody>
          <a:bodyPr anchor="t" rtlCol="false" tIns="0" lIns="0" bIns="0" rIns="0">
            <a:spAutoFit/>
          </a:bodyPr>
          <a:lstStyle/>
          <a:p>
            <a:pPr algn="r">
              <a:lnSpc>
                <a:spcPts val="3600"/>
              </a:lnSpc>
            </a:pPr>
            <a:r>
              <a:rPr lang="en-US" sz="3600">
                <a:solidFill>
                  <a:srgbClr val="FF66C4"/>
                </a:solidFill>
                <a:latin typeface="Roboto Slab Regular"/>
              </a:rPr>
              <a:t>STEP 2</a:t>
            </a:r>
          </a:p>
        </p:txBody>
      </p:sp>
      <p:sp>
        <p:nvSpPr>
          <p:cNvPr name="TextBox 13" id="13"/>
          <p:cNvSpPr txBox="true"/>
          <p:nvPr/>
        </p:nvSpPr>
        <p:spPr>
          <a:xfrm rot="0">
            <a:off x="10708428" y="4464249"/>
            <a:ext cx="5833090" cy="1143911"/>
          </a:xfrm>
          <a:prstGeom prst="rect">
            <a:avLst/>
          </a:prstGeom>
        </p:spPr>
        <p:txBody>
          <a:bodyPr anchor="t" rtlCol="false" tIns="0" lIns="0" bIns="0" rIns="0">
            <a:spAutoFit/>
          </a:bodyPr>
          <a:lstStyle/>
          <a:p>
            <a:pPr algn="r">
              <a:lnSpc>
                <a:spcPts val="3099"/>
              </a:lnSpc>
            </a:pPr>
            <a:r>
              <a:rPr lang="en-US" sz="2214">
                <a:solidFill>
                  <a:srgbClr val="FFFFFF"/>
                </a:solidFill>
                <a:latin typeface="Roboto Slab Regular"/>
              </a:rPr>
              <a:t>These image will work as input for our deep learning model  and provide some outpt  with great accuracy..</a:t>
            </a:r>
          </a:p>
        </p:txBody>
      </p:sp>
      <p:sp>
        <p:nvSpPr>
          <p:cNvPr name="TextBox 14" id="14"/>
          <p:cNvSpPr txBox="true"/>
          <p:nvPr/>
        </p:nvSpPr>
        <p:spPr>
          <a:xfrm rot="0">
            <a:off x="15033483" y="5769384"/>
            <a:ext cx="1660435" cy="491509"/>
          </a:xfrm>
          <a:prstGeom prst="rect">
            <a:avLst/>
          </a:prstGeom>
        </p:spPr>
        <p:txBody>
          <a:bodyPr anchor="t" rtlCol="false" tIns="0" lIns="0" bIns="0" rIns="0">
            <a:spAutoFit/>
          </a:bodyPr>
          <a:lstStyle/>
          <a:p>
            <a:pPr algn="r">
              <a:lnSpc>
                <a:spcPts val="3600"/>
              </a:lnSpc>
            </a:pPr>
            <a:r>
              <a:rPr lang="en-US" sz="3600">
                <a:solidFill>
                  <a:srgbClr val="FF66C4"/>
                </a:solidFill>
                <a:latin typeface="Roboto Slab Regular"/>
              </a:rPr>
              <a:t>STEP 3</a:t>
            </a:r>
          </a:p>
        </p:txBody>
      </p:sp>
      <p:sp>
        <p:nvSpPr>
          <p:cNvPr name="TextBox 15" id="15"/>
          <p:cNvSpPr txBox="true"/>
          <p:nvPr/>
        </p:nvSpPr>
        <p:spPr>
          <a:xfrm rot="0">
            <a:off x="10860828" y="6575853"/>
            <a:ext cx="5833090" cy="1924961"/>
          </a:xfrm>
          <a:prstGeom prst="rect">
            <a:avLst/>
          </a:prstGeom>
        </p:spPr>
        <p:txBody>
          <a:bodyPr anchor="t" rtlCol="false" tIns="0" lIns="0" bIns="0" rIns="0">
            <a:spAutoFit/>
          </a:bodyPr>
          <a:lstStyle/>
          <a:p>
            <a:pPr algn="r">
              <a:lnSpc>
                <a:spcPts val="3099"/>
              </a:lnSpc>
            </a:pPr>
            <a:r>
              <a:rPr lang="en-US" sz="2214">
                <a:solidFill>
                  <a:srgbClr val="FFFFFF"/>
                </a:solidFill>
                <a:latin typeface="Roboto Slab Regular"/>
              </a:rPr>
              <a:t>The  classification is under the classes abuse , arrest, arson, assault, burglary, explosion, fighting, normal videos, road accident, robbery, shooting, shoplifting, stealing, vanda}r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413874" y="214546"/>
            <a:ext cx="12548964" cy="10860558"/>
          </a:xfrm>
          <a:custGeom>
            <a:avLst/>
            <a:gdLst/>
            <a:ahLst/>
            <a:cxnLst/>
            <a:rect r="r" b="b" t="t" l="l"/>
            <a:pathLst>
              <a:path h="10860558" w="12548964">
                <a:moveTo>
                  <a:pt x="0" y="0"/>
                </a:moveTo>
                <a:lnTo>
                  <a:pt x="12548964" y="0"/>
                </a:lnTo>
                <a:lnTo>
                  <a:pt x="12548964" y="10860558"/>
                </a:lnTo>
                <a:lnTo>
                  <a:pt x="0" y="1086055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54328" y="214546"/>
            <a:ext cx="12548964" cy="10860558"/>
          </a:xfrm>
          <a:custGeom>
            <a:avLst/>
            <a:gdLst/>
            <a:ahLst/>
            <a:cxnLst/>
            <a:rect r="r" b="b" t="t" l="l"/>
            <a:pathLst>
              <a:path h="10860558" w="12548964">
                <a:moveTo>
                  <a:pt x="0" y="0"/>
                </a:moveTo>
                <a:lnTo>
                  <a:pt x="12548965" y="0"/>
                </a:lnTo>
                <a:lnTo>
                  <a:pt x="12548965" y="10860558"/>
                </a:lnTo>
                <a:lnTo>
                  <a:pt x="0" y="10860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86526" y="8095047"/>
            <a:ext cx="4754496" cy="4114800"/>
          </a:xfrm>
          <a:custGeom>
            <a:avLst/>
            <a:gdLst/>
            <a:ahLst/>
            <a:cxnLst/>
            <a:rect r="r" b="b" t="t" l="l"/>
            <a:pathLst>
              <a:path h="4114800" w="4754496">
                <a:moveTo>
                  <a:pt x="0" y="0"/>
                </a:moveTo>
                <a:lnTo>
                  <a:pt x="4754496" y="0"/>
                </a:lnTo>
                <a:lnTo>
                  <a:pt x="475449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036902" y="1522907"/>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501344" y="3580307"/>
            <a:ext cx="5285533" cy="5239285"/>
          </a:xfrm>
          <a:custGeom>
            <a:avLst/>
            <a:gdLst/>
            <a:ahLst/>
            <a:cxnLst/>
            <a:rect r="r" b="b" t="t" l="l"/>
            <a:pathLst>
              <a:path h="5239285" w="5285533">
                <a:moveTo>
                  <a:pt x="0" y="0"/>
                </a:moveTo>
                <a:lnTo>
                  <a:pt x="5285533" y="0"/>
                </a:lnTo>
                <a:lnTo>
                  <a:pt x="5285533" y="5239285"/>
                </a:lnTo>
                <a:lnTo>
                  <a:pt x="0" y="5239285"/>
                </a:lnTo>
                <a:lnTo>
                  <a:pt x="0" y="0"/>
                </a:lnTo>
                <a:close/>
              </a:path>
            </a:pathLst>
          </a:custGeom>
          <a:blipFill>
            <a:blip r:embed="rId8"/>
            <a:stretch>
              <a:fillRect l="0" t="0" r="0" b="0"/>
            </a:stretch>
          </a:blipFill>
        </p:spPr>
      </p:sp>
      <p:sp>
        <p:nvSpPr>
          <p:cNvPr name="TextBox 7" id="7"/>
          <p:cNvSpPr txBox="true"/>
          <p:nvPr/>
        </p:nvSpPr>
        <p:spPr>
          <a:xfrm rot="0">
            <a:off x="1028700" y="1628162"/>
            <a:ext cx="8956234" cy="3231833"/>
          </a:xfrm>
          <a:prstGeom prst="rect">
            <a:avLst/>
          </a:prstGeom>
        </p:spPr>
        <p:txBody>
          <a:bodyPr anchor="t" rtlCol="false" tIns="0" lIns="0" bIns="0" rIns="0">
            <a:spAutoFit/>
          </a:bodyPr>
          <a:lstStyle/>
          <a:p>
            <a:pPr>
              <a:lnSpc>
                <a:spcPts val="12465"/>
              </a:lnSpc>
            </a:pPr>
            <a:r>
              <a:rPr lang="en-US" sz="12465">
                <a:solidFill>
                  <a:srgbClr val="FFFFFF"/>
                </a:solidFill>
                <a:latin typeface="DM Sans"/>
              </a:rPr>
              <a:t>FUTURE SCOPE</a:t>
            </a:r>
          </a:p>
        </p:txBody>
      </p:sp>
      <p:sp>
        <p:nvSpPr>
          <p:cNvPr name="TextBox 8" id="8"/>
          <p:cNvSpPr txBox="true"/>
          <p:nvPr/>
        </p:nvSpPr>
        <p:spPr>
          <a:xfrm rot="0">
            <a:off x="860608" y="5086350"/>
            <a:ext cx="8956234" cy="2846070"/>
          </a:xfrm>
          <a:prstGeom prst="rect">
            <a:avLst/>
          </a:prstGeom>
        </p:spPr>
        <p:txBody>
          <a:bodyPr anchor="t" rtlCol="false" tIns="0" lIns="0" bIns="0" rIns="0">
            <a:spAutoFit/>
          </a:bodyPr>
          <a:lstStyle/>
          <a:p>
            <a:pPr algn="ctr">
              <a:lnSpc>
                <a:spcPts val="3780"/>
              </a:lnSpc>
            </a:pPr>
            <a:r>
              <a:rPr lang="en-US" sz="2700">
                <a:solidFill>
                  <a:srgbClr val="FFFFFF"/>
                </a:solidFill>
                <a:latin typeface="Canva Sans"/>
              </a:rPr>
              <a:t>Advanced CCTV analytics solutions have promising future applications in areas such as object recognition, crowd and traffic management, thermal imaging, and public safety. As these technologies continue to develop, we can expect even more innovative applications to emerge.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704513">
            <a:off x="8524097" y="-1301773"/>
            <a:ext cx="10718337" cy="19718290"/>
            <a:chOff x="0" y="0"/>
            <a:chExt cx="2822936" cy="5193294"/>
          </a:xfrm>
        </p:grpSpPr>
        <p:sp>
          <p:nvSpPr>
            <p:cNvPr name="Freeform 3" id="3"/>
            <p:cNvSpPr/>
            <p:nvPr/>
          </p:nvSpPr>
          <p:spPr>
            <a:xfrm flipH="false" flipV="false" rot="0">
              <a:off x="0" y="0"/>
              <a:ext cx="2822936" cy="5193295"/>
            </a:xfrm>
            <a:custGeom>
              <a:avLst/>
              <a:gdLst/>
              <a:ahLst/>
              <a:cxnLst/>
              <a:rect r="r" b="b" t="t" l="l"/>
              <a:pathLst>
                <a:path h="5193295" w="2822936">
                  <a:moveTo>
                    <a:pt x="0" y="0"/>
                  </a:moveTo>
                  <a:lnTo>
                    <a:pt x="2822936" y="0"/>
                  </a:lnTo>
                  <a:lnTo>
                    <a:pt x="2822936" y="5193295"/>
                  </a:lnTo>
                  <a:lnTo>
                    <a:pt x="0" y="5193295"/>
                  </a:lnTo>
                  <a:close/>
                </a:path>
              </a:pathLst>
            </a:custGeom>
            <a:solidFill>
              <a:srgbClr val="CB6CE6">
                <a:alpha val="69804"/>
              </a:srgbClr>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5" id="5"/>
          <p:cNvGrpSpPr>
            <a:grpSpLocks noChangeAspect="true"/>
          </p:cNvGrpSpPr>
          <p:nvPr/>
        </p:nvGrpSpPr>
        <p:grpSpPr>
          <a:xfrm rot="0">
            <a:off x="10942164" y="1823663"/>
            <a:ext cx="5246391" cy="524637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0634" t="0" r="-20634" b="0"/>
              </a:stretch>
            </a:blipFill>
          </p:spPr>
        </p:sp>
      </p:grpSp>
      <p:sp>
        <p:nvSpPr>
          <p:cNvPr name="TextBox 7" id="7"/>
          <p:cNvSpPr txBox="true"/>
          <p:nvPr/>
        </p:nvSpPr>
        <p:spPr>
          <a:xfrm rot="0">
            <a:off x="1028700" y="1301364"/>
            <a:ext cx="7735866" cy="1556135"/>
          </a:xfrm>
          <a:prstGeom prst="rect">
            <a:avLst/>
          </a:prstGeom>
        </p:spPr>
        <p:txBody>
          <a:bodyPr anchor="t" rtlCol="false" tIns="0" lIns="0" bIns="0" rIns="0">
            <a:spAutoFit/>
          </a:bodyPr>
          <a:lstStyle/>
          <a:p>
            <a:pPr>
              <a:lnSpc>
                <a:spcPts val="11765"/>
              </a:lnSpc>
            </a:pPr>
            <a:r>
              <a:rPr lang="en-US" sz="11765">
                <a:solidFill>
                  <a:srgbClr val="FFFFFF"/>
                </a:solidFill>
                <a:latin typeface="DM Sans"/>
              </a:rPr>
              <a:t>OUR TEAM</a:t>
            </a:r>
          </a:p>
        </p:txBody>
      </p:sp>
      <p:sp>
        <p:nvSpPr>
          <p:cNvPr name="TextBox 8" id="8"/>
          <p:cNvSpPr txBox="true"/>
          <p:nvPr/>
        </p:nvSpPr>
        <p:spPr>
          <a:xfrm rot="0">
            <a:off x="10363312" y="8653148"/>
            <a:ext cx="6404094" cy="996440"/>
          </a:xfrm>
          <a:prstGeom prst="rect">
            <a:avLst/>
          </a:prstGeom>
        </p:spPr>
        <p:txBody>
          <a:bodyPr anchor="t" rtlCol="false" tIns="0" lIns="0" bIns="0" rIns="0">
            <a:spAutoFit/>
          </a:bodyPr>
          <a:lstStyle/>
          <a:p>
            <a:pPr algn="ctr" marL="0" indent="0" lvl="0">
              <a:lnSpc>
                <a:spcPts val="7121"/>
              </a:lnSpc>
            </a:pPr>
            <a:r>
              <a:rPr lang="en-US" sz="6718" spc="-302">
                <a:solidFill>
                  <a:srgbClr val="000000"/>
                </a:solidFill>
                <a:latin typeface="Telegraf Medium"/>
              </a:rPr>
              <a:t>Team: Great Eye</a:t>
            </a:r>
          </a:p>
        </p:txBody>
      </p:sp>
      <p:sp>
        <p:nvSpPr>
          <p:cNvPr name="TextBox 9" id="9"/>
          <p:cNvSpPr txBox="true"/>
          <p:nvPr/>
        </p:nvSpPr>
        <p:spPr>
          <a:xfrm rot="0">
            <a:off x="1290980" y="3101837"/>
            <a:ext cx="5918359" cy="862468"/>
          </a:xfrm>
          <a:prstGeom prst="rect">
            <a:avLst/>
          </a:prstGeom>
        </p:spPr>
        <p:txBody>
          <a:bodyPr anchor="t" rtlCol="false" tIns="0" lIns="0" bIns="0" rIns="0">
            <a:spAutoFit/>
          </a:bodyPr>
          <a:lstStyle/>
          <a:p>
            <a:pPr algn="ctr">
              <a:lnSpc>
                <a:spcPts val="7062"/>
              </a:lnSpc>
            </a:pPr>
            <a:r>
              <a:rPr lang="en-US" sz="5044">
                <a:solidFill>
                  <a:srgbClr val="FFFFFF"/>
                </a:solidFill>
                <a:latin typeface="Roboto Slab Regular Bold"/>
              </a:rPr>
              <a:t>Aayush Kumar</a:t>
            </a:r>
            <a:r>
              <a:rPr lang="en-US" sz="5044">
                <a:solidFill>
                  <a:srgbClr val="000000"/>
                </a:solidFill>
                <a:latin typeface="Roboto Slab Regular Bold"/>
              </a:rPr>
              <a:t>ding</a:t>
            </a:r>
          </a:p>
        </p:txBody>
      </p:sp>
      <p:sp>
        <p:nvSpPr>
          <p:cNvPr name="TextBox 10" id="10"/>
          <p:cNvSpPr txBox="true"/>
          <p:nvPr/>
        </p:nvSpPr>
        <p:spPr>
          <a:xfrm rot="0">
            <a:off x="1332533" y="8279374"/>
            <a:ext cx="4257675" cy="862468"/>
          </a:xfrm>
          <a:prstGeom prst="rect">
            <a:avLst/>
          </a:prstGeom>
        </p:spPr>
        <p:txBody>
          <a:bodyPr anchor="t" rtlCol="false" tIns="0" lIns="0" bIns="0" rIns="0">
            <a:spAutoFit/>
          </a:bodyPr>
          <a:lstStyle/>
          <a:p>
            <a:pPr algn="ctr">
              <a:lnSpc>
                <a:spcPts val="7062"/>
              </a:lnSpc>
            </a:pPr>
            <a:r>
              <a:rPr lang="en-US" sz="5044">
                <a:solidFill>
                  <a:srgbClr val="FFFFFF"/>
                </a:solidFill>
                <a:latin typeface="Roboto Slab Regular Bold"/>
              </a:rPr>
              <a:t>Yash Gupta</a:t>
            </a:r>
            <a:r>
              <a:rPr lang="en-US" sz="5044">
                <a:solidFill>
                  <a:srgbClr val="000000"/>
                </a:solidFill>
                <a:latin typeface="Roboto Slab Regular Bold"/>
              </a:rPr>
              <a:t>ng</a:t>
            </a:r>
          </a:p>
        </p:txBody>
      </p:sp>
      <p:sp>
        <p:nvSpPr>
          <p:cNvPr name="TextBox 11" id="11"/>
          <p:cNvSpPr txBox="true"/>
          <p:nvPr/>
        </p:nvSpPr>
        <p:spPr>
          <a:xfrm rot="0">
            <a:off x="1320582" y="4135755"/>
            <a:ext cx="5603915" cy="862468"/>
          </a:xfrm>
          <a:prstGeom prst="rect">
            <a:avLst/>
          </a:prstGeom>
        </p:spPr>
        <p:txBody>
          <a:bodyPr anchor="t" rtlCol="false" tIns="0" lIns="0" bIns="0" rIns="0">
            <a:spAutoFit/>
          </a:bodyPr>
          <a:lstStyle/>
          <a:p>
            <a:pPr algn="ctr">
              <a:lnSpc>
                <a:spcPts val="7062"/>
              </a:lnSpc>
            </a:pPr>
            <a:r>
              <a:rPr lang="en-US" sz="5044">
                <a:solidFill>
                  <a:srgbClr val="FFFFFF"/>
                </a:solidFill>
                <a:latin typeface="Roboto Slab Regular Bold"/>
              </a:rPr>
              <a:t>Arjun Sharma</a:t>
            </a:r>
            <a:r>
              <a:rPr lang="en-US" sz="5044">
                <a:solidFill>
                  <a:srgbClr val="000000"/>
                </a:solidFill>
                <a:latin typeface="Roboto Slab Regular Bold"/>
              </a:rPr>
              <a:t>ding</a:t>
            </a:r>
          </a:p>
        </p:txBody>
      </p:sp>
      <p:sp>
        <p:nvSpPr>
          <p:cNvPr name="TextBox 12" id="12"/>
          <p:cNvSpPr txBox="true"/>
          <p:nvPr/>
        </p:nvSpPr>
        <p:spPr>
          <a:xfrm rot="0">
            <a:off x="1277823" y="5169674"/>
            <a:ext cx="5293400" cy="862468"/>
          </a:xfrm>
          <a:prstGeom prst="rect">
            <a:avLst/>
          </a:prstGeom>
        </p:spPr>
        <p:txBody>
          <a:bodyPr anchor="t" rtlCol="false" tIns="0" lIns="0" bIns="0" rIns="0">
            <a:spAutoFit/>
          </a:bodyPr>
          <a:lstStyle/>
          <a:p>
            <a:pPr algn="ctr">
              <a:lnSpc>
                <a:spcPts val="7062"/>
              </a:lnSpc>
            </a:pPr>
            <a:r>
              <a:rPr lang="en-US" sz="5044">
                <a:solidFill>
                  <a:srgbClr val="FFFFFF"/>
                </a:solidFill>
                <a:latin typeface="Roboto Slab Regular Bold"/>
              </a:rPr>
              <a:t>Ankit Kumar</a:t>
            </a:r>
            <a:r>
              <a:rPr lang="en-US" sz="5044">
                <a:solidFill>
                  <a:srgbClr val="000000"/>
                </a:solidFill>
                <a:latin typeface="Roboto Slab Regular Bold"/>
              </a:rPr>
              <a:t>ding</a:t>
            </a:r>
          </a:p>
        </p:txBody>
      </p:sp>
      <p:sp>
        <p:nvSpPr>
          <p:cNvPr name="TextBox 13" id="13"/>
          <p:cNvSpPr txBox="true"/>
          <p:nvPr/>
        </p:nvSpPr>
        <p:spPr>
          <a:xfrm rot="0">
            <a:off x="1301160" y="6207565"/>
            <a:ext cx="5246727" cy="862468"/>
          </a:xfrm>
          <a:prstGeom prst="rect">
            <a:avLst/>
          </a:prstGeom>
        </p:spPr>
        <p:txBody>
          <a:bodyPr anchor="t" rtlCol="false" tIns="0" lIns="0" bIns="0" rIns="0">
            <a:spAutoFit/>
          </a:bodyPr>
          <a:lstStyle/>
          <a:p>
            <a:pPr algn="ctr">
              <a:lnSpc>
                <a:spcPts val="7062"/>
              </a:lnSpc>
            </a:pPr>
            <a:r>
              <a:rPr lang="en-US" sz="5044">
                <a:solidFill>
                  <a:srgbClr val="FFFFFF"/>
                </a:solidFill>
                <a:latin typeface="Roboto Slab Regular Bold"/>
              </a:rPr>
              <a:t>Devraj Singh</a:t>
            </a:r>
            <a:r>
              <a:rPr lang="en-US" sz="5044">
                <a:solidFill>
                  <a:srgbClr val="000000"/>
                </a:solidFill>
                <a:latin typeface="Roboto Slab Regular Bold"/>
              </a:rPr>
              <a:t>ding</a:t>
            </a:r>
          </a:p>
        </p:txBody>
      </p:sp>
      <p:sp>
        <p:nvSpPr>
          <p:cNvPr name="TextBox 14" id="14"/>
          <p:cNvSpPr txBox="true"/>
          <p:nvPr/>
        </p:nvSpPr>
        <p:spPr>
          <a:xfrm rot="0">
            <a:off x="1314792" y="7245456"/>
            <a:ext cx="5219462" cy="862468"/>
          </a:xfrm>
          <a:prstGeom prst="rect">
            <a:avLst/>
          </a:prstGeom>
        </p:spPr>
        <p:txBody>
          <a:bodyPr anchor="t" rtlCol="false" tIns="0" lIns="0" bIns="0" rIns="0">
            <a:spAutoFit/>
          </a:bodyPr>
          <a:lstStyle/>
          <a:p>
            <a:pPr algn="ctr">
              <a:lnSpc>
                <a:spcPts val="7062"/>
              </a:lnSpc>
            </a:pPr>
            <a:r>
              <a:rPr lang="en-US" sz="5044">
                <a:solidFill>
                  <a:srgbClr val="FFFFFF"/>
                </a:solidFill>
                <a:latin typeface="Roboto Slab Regular Bold"/>
              </a:rPr>
              <a:t>Kirti Rajpoot</a:t>
            </a:r>
            <a:r>
              <a:rPr lang="en-US" sz="5044">
                <a:solidFill>
                  <a:srgbClr val="000000"/>
                </a:solidFill>
                <a:latin typeface="Roboto Slab Regular Bold"/>
              </a:rPr>
              <a:t>ding</a:t>
            </a:r>
          </a:p>
        </p:txBody>
      </p:sp>
      <p:sp>
        <p:nvSpPr>
          <p:cNvPr name="TextBox 15" id="15"/>
          <p:cNvSpPr txBox="true"/>
          <p:nvPr/>
        </p:nvSpPr>
        <p:spPr>
          <a:xfrm rot="0">
            <a:off x="10942164" y="7235620"/>
            <a:ext cx="4822319" cy="996440"/>
          </a:xfrm>
          <a:prstGeom prst="rect">
            <a:avLst/>
          </a:prstGeom>
        </p:spPr>
        <p:txBody>
          <a:bodyPr anchor="t" rtlCol="false" tIns="0" lIns="0" bIns="0" rIns="0">
            <a:spAutoFit/>
          </a:bodyPr>
          <a:lstStyle/>
          <a:p>
            <a:pPr algn="ctr" marL="0" indent="0" lvl="0">
              <a:lnSpc>
                <a:spcPts val="7121"/>
              </a:lnSpc>
            </a:pPr>
            <a:r>
              <a:rPr lang="en-US" sz="6718" spc="-302">
                <a:solidFill>
                  <a:srgbClr val="000000"/>
                </a:solidFill>
                <a:latin typeface="Telegraf Medium"/>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DAFg7eMOFoY</dc:identifier>
  <dcterms:modified xsi:type="dcterms:W3CDTF">2011-08-01T06:04:30Z</dcterms:modified>
  <cp:revision>1</cp:revision>
  <dc:title>Pink Geometric Company Profile Presentation</dc:title>
</cp:coreProperties>
</file>